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84" r:id="rId2"/>
    <p:sldId id="285" r:id="rId3"/>
    <p:sldId id="286" r:id="rId4"/>
    <p:sldId id="287" r:id="rId5"/>
    <p:sldId id="296" r:id="rId6"/>
    <p:sldId id="288" r:id="rId7"/>
  </p:sldIdLst>
  <p:sldSz cx="10691813" cy="75596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F"/>
    <a:srgbClr val="2FCE85"/>
    <a:srgbClr val="0A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796"/>
  </p:normalViewPr>
  <p:slideViewPr>
    <p:cSldViewPr snapToGrid="0" snapToObjects="1">
      <p:cViewPr varScale="1">
        <p:scale>
          <a:sx n="68" d="100"/>
          <a:sy n="68" d="100"/>
        </p:scale>
        <p:origin x="14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FAE1-FF38-5540-86B6-B8F91F3FAEF3}" type="datetimeFigureOut">
              <a:rPr lang="it-IT" smtClean="0"/>
              <a:t>29/09/2023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7255-2379-2E44-9524-D4287F3D2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77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09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97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55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64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1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27255-2379-2E44-9524-D4287F3D260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4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FBB60EF-3E17-C241-9094-B13E440AB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7"/>
            <a:ext cx="10691813" cy="75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FE IMAGINE 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04606" y="7019738"/>
            <a:ext cx="612739" cy="292316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latin typeface="IBM Plex Sans" panose="020B0503050203000203" pitchFamily="34" charset="0"/>
              </a:defRPr>
            </a:lvl1pPr>
          </a:lstStyle>
          <a:p>
            <a:r>
              <a:rPr lang="it-IT"/>
              <a:t>1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386CCC-50D7-2541-8E26-850819E6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356" y="6902507"/>
            <a:ext cx="9350250" cy="5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1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8ADB233-567E-65EC-E052-1B9924690F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445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Paese	 	</a:t>
            </a:r>
            <a:r>
              <a:rPr lang="it-IT" dirty="0"/>
              <a:t>Iran</a:t>
            </a:r>
          </a:p>
          <a:p>
            <a:endParaRPr lang="it-IT" b="1" dirty="0"/>
          </a:p>
          <a:p>
            <a:r>
              <a:rPr lang="it-IT" b="1" dirty="0"/>
              <a:t>Regione	</a:t>
            </a:r>
            <a:r>
              <a:rPr lang="it-IT" dirty="0" err="1"/>
              <a:t>Azarbaijan</a:t>
            </a:r>
            <a:r>
              <a:rPr lang="it-IT" dirty="0"/>
              <a:t> Orientale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661BA8-3E8F-0F6E-01F1-E1FF1191B4A2}"/>
              </a:ext>
            </a:extLst>
          </p:cNvPr>
          <p:cNvSpPr txBox="1"/>
          <p:nvPr/>
        </p:nvSpPr>
        <p:spPr>
          <a:xfrm>
            <a:off x="5821895" y="677732"/>
            <a:ext cx="331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Provincia	</a:t>
            </a:r>
            <a:r>
              <a:rPr lang="it-IT" dirty="0"/>
              <a:t>-</a:t>
            </a:r>
          </a:p>
          <a:p>
            <a:endParaRPr lang="it-IT" b="1" dirty="0"/>
          </a:p>
          <a:p>
            <a:r>
              <a:rPr lang="it-IT" b="1" dirty="0"/>
              <a:t>Comune	</a:t>
            </a:r>
            <a:r>
              <a:rPr lang="it-IT" dirty="0"/>
              <a:t>Tabriz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8FD83A-5F37-F434-0F36-A2EF9B6C58B6}"/>
              </a:ext>
            </a:extLst>
          </p:cNvPr>
          <p:cNvSpPr txBox="1"/>
          <p:nvPr/>
        </p:nvSpPr>
        <p:spPr>
          <a:xfrm>
            <a:off x="699245" y="2174838"/>
            <a:ext cx="9992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82FF"/>
                </a:solidFill>
              </a:rPr>
              <a:t>Tipologia intervento</a:t>
            </a:r>
            <a:r>
              <a:rPr lang="it-IT" b="1" dirty="0"/>
              <a:t>			</a:t>
            </a:r>
          </a:p>
          <a:p>
            <a:r>
              <a:rPr lang="it-IT" dirty="0"/>
              <a:t>Salvaguardia e potenziamento dei varchi nell’urbanizzato</a:t>
            </a:r>
          </a:p>
          <a:p>
            <a:endParaRPr lang="it-IT" b="1" dirty="0"/>
          </a:p>
          <a:p>
            <a:pPr algn="l"/>
            <a:r>
              <a:rPr lang="it-IT" b="1" dirty="0"/>
              <a:t>Nome	</a:t>
            </a:r>
            <a:r>
              <a:rPr lang="it-IT" dirty="0" err="1"/>
              <a:t>Ecological</a:t>
            </a:r>
            <a:r>
              <a:rPr lang="it-IT" dirty="0"/>
              <a:t> networks and </a:t>
            </a:r>
            <a:r>
              <a:rPr lang="it-IT" dirty="0" err="1"/>
              <a:t>corridors</a:t>
            </a:r>
            <a:r>
              <a:rPr lang="it-IT" dirty="0"/>
              <a:t> </a:t>
            </a:r>
          </a:p>
          <a:p>
            <a:pPr algn="l"/>
            <a:r>
              <a:rPr lang="it-IT" dirty="0" err="1"/>
              <a:t>development</a:t>
            </a:r>
            <a:r>
              <a:rPr lang="it-IT" dirty="0"/>
              <a:t> in </a:t>
            </a:r>
            <a:r>
              <a:rPr lang="it-IT" dirty="0" err="1"/>
              <a:t>urban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it-IT" dirty="0"/>
          </a:p>
          <a:p>
            <a:endParaRPr lang="it-IT" b="1" dirty="0"/>
          </a:p>
          <a:p>
            <a:r>
              <a:rPr lang="it-IT" b="1" dirty="0"/>
              <a:t>Normativa di supporto</a:t>
            </a:r>
            <a:r>
              <a:rPr lang="it-IT" dirty="0"/>
              <a:t>	Ricerca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BD3E8D-28B3-D1C8-28C4-8886E62EF155}"/>
              </a:ext>
            </a:extLst>
          </p:cNvPr>
          <p:cNvSpPr txBox="1"/>
          <p:nvPr/>
        </p:nvSpPr>
        <p:spPr>
          <a:xfrm>
            <a:off x="5821895" y="3005834"/>
            <a:ext cx="431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Area		</a:t>
            </a:r>
            <a:r>
              <a:rPr lang="it-IT" dirty="0"/>
              <a:t>Locale</a:t>
            </a:r>
          </a:p>
          <a:p>
            <a:endParaRPr lang="it-IT" dirty="0"/>
          </a:p>
          <a:p>
            <a:r>
              <a:rPr lang="it-IT" b="1" dirty="0"/>
              <a:t>Anno		</a:t>
            </a:r>
            <a:r>
              <a:rPr lang="it-IT" dirty="0"/>
              <a:t>2020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B5085D-8372-0048-9D16-7FF987BF9778}"/>
              </a:ext>
            </a:extLst>
          </p:cNvPr>
          <p:cNvSpPr txBox="1"/>
          <p:nvPr/>
        </p:nvSpPr>
        <p:spPr>
          <a:xfrm>
            <a:off x="699247" y="4495297"/>
            <a:ext cx="943606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Obiettivi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150"/>
              <a:buFont typeface="Symbol" panose="05050102010706020507" pitchFamily="18" charset="2"/>
              <a:buChar char=""/>
            </a:pPr>
            <a:r>
              <a:rPr lang="it-IT" dirty="0"/>
              <a:t>Potenziare la connettività del paesaggio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150"/>
              <a:buFont typeface="Symbol" panose="05050102010706020507" pitchFamily="18" charset="2"/>
              <a:buChar char=""/>
            </a:pPr>
            <a:r>
              <a:rPr lang="it-IT" dirty="0"/>
              <a:t>Costruire un nuovo scenario che contrasti lo sviluppo urbano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150"/>
              <a:buFont typeface="Symbol" panose="05050102010706020507" pitchFamily="18" charset="2"/>
              <a:buChar char=""/>
            </a:pPr>
            <a:r>
              <a:rPr lang="it-IT" dirty="0"/>
              <a:t>Valorizzare le aree verdi residuali e non per offrire servizi ecosistemici alla popolazione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8775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42C2D4C-87DE-423F-2FE2-507A49C583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943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Impatti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661BA8-3E8F-0F6E-01F1-E1FF1191B4A2}"/>
              </a:ext>
            </a:extLst>
          </p:cNvPr>
          <p:cNvSpPr txBox="1"/>
          <p:nvPr/>
        </p:nvSpPr>
        <p:spPr>
          <a:xfrm>
            <a:off x="1991309" y="1198774"/>
            <a:ext cx="15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Diretti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B5085D-8372-0048-9D16-7FF987BF9778}"/>
              </a:ext>
            </a:extLst>
          </p:cNvPr>
          <p:cNvSpPr txBox="1"/>
          <p:nvPr/>
        </p:nvSpPr>
        <p:spPr>
          <a:xfrm>
            <a:off x="699248" y="1870429"/>
            <a:ext cx="417625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it-IT" sz="1600" dirty="0">
                <a:latin typeface="+mj-lt"/>
              </a:rPr>
              <a:t>Sviluppo di un quadro che può aiutare i pianificatori e i progettisti urbani a identificare le zone centrali e creare reti ecologiche ottimali</a:t>
            </a:r>
            <a:endParaRPr lang="it-IT" sz="1600" dirty="0"/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it-IT" sz="1600" dirty="0"/>
              <a:t>Valorizzazione delle aree verdi di cintura e ripristino dei varchi nell’urbanizzato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B09DF0-2308-1C2F-898C-9CC6F17EE0FA}"/>
              </a:ext>
            </a:extLst>
          </p:cNvPr>
          <p:cNvSpPr txBox="1"/>
          <p:nvPr/>
        </p:nvSpPr>
        <p:spPr>
          <a:xfrm>
            <a:off x="7108372" y="1260881"/>
            <a:ext cx="15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Indiretti	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F335CC-2145-94C6-27E5-8349B6C1E290}"/>
              </a:ext>
            </a:extLst>
          </p:cNvPr>
          <p:cNvSpPr txBox="1"/>
          <p:nvPr/>
        </p:nvSpPr>
        <p:spPr>
          <a:xfrm>
            <a:off x="5816311" y="1870429"/>
            <a:ext cx="417625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it-IT" sz="1600" dirty="0"/>
              <a:t>Valorizzazione delle aree permeabili aride e residuali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it-IT" sz="1600" dirty="0"/>
              <a:t>Applicazione di un metodo innovativo per l’aera, replicabile a futuro</a:t>
            </a:r>
          </a:p>
        </p:txBody>
      </p:sp>
    </p:spTree>
    <p:extLst>
      <p:ext uri="{BB962C8B-B14F-4D97-AF65-F5344CB8AC3E}">
        <p14:creationId xmlns:p14="http://schemas.microsoft.com/office/powerpoint/2010/main" val="30849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BB97F61-D26A-ACA8-B566-D1D1FC18453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911172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Territorio</a:t>
            </a:r>
          </a:p>
          <a:p>
            <a:endParaRPr lang="it-IT" sz="1300" dirty="0">
              <a:latin typeface="+mj-lt"/>
            </a:endParaRPr>
          </a:p>
          <a:p>
            <a:r>
              <a:rPr lang="it-IT" sz="1400" dirty="0">
                <a:latin typeface="+mj-lt"/>
              </a:rPr>
              <a:t>Tabriz, il centro della regione dell'Azerbaigian orientale, si trova nel nord-ovest dell'Iran. L'area di studio ha una superficie urbana di circa 133 km</a:t>
            </a:r>
            <a:r>
              <a:rPr lang="it-IT" sz="1400" baseline="30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. L'aumento della popolazione in questa città ha causato molti cambiamenti ambientali e fisici e, sulla base di immagini satellitari </a:t>
            </a:r>
            <a:r>
              <a:rPr lang="it-IT" sz="1400" dirty="0" err="1">
                <a:latin typeface="+mj-lt"/>
              </a:rPr>
              <a:t>multitemporali</a:t>
            </a:r>
            <a:r>
              <a:rPr lang="it-IT" sz="1400" dirty="0">
                <a:latin typeface="+mj-lt"/>
              </a:rPr>
              <a:t>, negli ultimi anni gli usi dei terreni residenziali, industriali e commerciali si sono espansi sui giardini e sui terreni agricoli.</a:t>
            </a:r>
          </a:p>
          <a:p>
            <a:endParaRPr lang="it-IT" sz="1400" dirty="0">
              <a:latin typeface="+mj-lt"/>
            </a:endParaRPr>
          </a:p>
          <a:p>
            <a:r>
              <a:rPr lang="it-IT" sz="1400" dirty="0">
                <a:latin typeface="+mj-lt"/>
              </a:rPr>
              <a:t>Queste ragioni hanno causato uno sviluppo squilibrato della città, la distruzione e la frammentazione delle aree verdi e la riduzione della qualità delle reti ecologiche. Lo stato di utilizzo del territorio mostra che l'attuale area verde è circa il 2,4% della superficie totale della città e la sua superficie pro capite è di circa 3,8 m</a:t>
            </a:r>
            <a:r>
              <a:rPr lang="it-IT" sz="1400" baseline="30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. L’area di terre non occupate e sterili di Tabriz è di 6880 ettari e copre circa il 28%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954D40-792A-407E-0C8A-162429ED0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2" t="4696" r="3772" b="7397"/>
          <a:stretch/>
        </p:blipFill>
        <p:spPr>
          <a:xfrm>
            <a:off x="5145403" y="3173701"/>
            <a:ext cx="4665571" cy="34719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7D0664-F471-9D3C-12D3-9F90EF0799D2}"/>
              </a:ext>
            </a:extLst>
          </p:cNvPr>
          <p:cNvSpPr txBox="1"/>
          <p:nvPr/>
        </p:nvSpPr>
        <p:spPr>
          <a:xfrm>
            <a:off x="699247" y="3098394"/>
            <a:ext cx="44461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</a:rPr>
              <a:t>dell’area della città. Questi terreni sono spesso abbandonati sulla superficie della città e hanno un’elevata capacità di espandere gli spazi verdi e le reti ecologiche. Un'altra caratteristica ambientale di Tabriz è il passaggio attraverso la città di due corsi d'acqua che hanno origine dalle alture circostanti e svolgono un ruolo efficace nel migliorare la situazione ambientale della città, nonché nella regolazione del clima urbano. </a:t>
            </a:r>
          </a:p>
          <a:p>
            <a:r>
              <a:rPr lang="it-IT" sz="1400" dirty="0">
                <a:latin typeface="+mj-lt"/>
              </a:rPr>
              <a:t>Pertanto, considerando l'importanza dei terreni non occupati e degli spazi verdi esistenti accanto ai corsi d'acqua urbani, li abbiamo utilizzati per estendere la rete ecologica di Tabriz e migliorare la sua situazione ecologica.</a:t>
            </a:r>
          </a:p>
        </p:txBody>
      </p:sp>
    </p:spTree>
    <p:extLst>
      <p:ext uri="{BB962C8B-B14F-4D97-AF65-F5344CB8AC3E}">
        <p14:creationId xmlns:p14="http://schemas.microsoft.com/office/powerpoint/2010/main" val="287458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A7532C8-C570-D105-08BF-22976196065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9111727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Costruzione dell’intervento</a:t>
            </a:r>
          </a:p>
          <a:p>
            <a:endParaRPr lang="it-IT" sz="13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i="1" dirty="0">
                <a:latin typeface="+mj-lt"/>
              </a:rPr>
              <a:t>Fase 1</a:t>
            </a:r>
            <a:r>
              <a:rPr lang="it-IT" sz="1400" dirty="0">
                <a:latin typeface="+mj-lt"/>
              </a:rPr>
              <a:t>. Per valutare la frammentazione del paesaggio e fornire soluzioni operative per migliorare la connettività del paesaggio sono state confrontate le mappe dell'uso del suolo per il 1984, 2000 e 2020 con cinque classi utilizzando il software ENVI sulle categorie: terreni edificati, terreni sterili/non occupati, terreni agricoli, giardini e spazi verdi e corpi idrici. I cambiamenti rilevati indicano chiaramente uno sviluppo urbano squilibrato e a una riduzione dell’area dei giardini, dei terreni agricoli, degli spazi verdi, della biodiversità e delle connessioni ecologiche.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A9A24C-18A4-7DA3-0081-E6FFD8AE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14" y="2412547"/>
            <a:ext cx="4105060" cy="41488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456B99-7205-1D9A-1D68-F310041D0E72}"/>
              </a:ext>
            </a:extLst>
          </p:cNvPr>
          <p:cNvSpPr txBox="1"/>
          <p:nvPr/>
        </p:nvSpPr>
        <p:spPr>
          <a:xfrm>
            <a:off x="699247" y="2609250"/>
            <a:ext cx="5006667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i="1" dirty="0">
                <a:latin typeface="+mj-lt"/>
              </a:rPr>
              <a:t>Fase 2.</a:t>
            </a:r>
            <a:r>
              <a:rPr lang="it-IT" sz="1400" dirty="0">
                <a:latin typeface="+mj-lt"/>
              </a:rPr>
              <a:t> In base agli obiettivi della ricerca, abbiamo selezionato alcuni indicatori, tra cui il più interessante è quello di coesione (</a:t>
            </a:r>
            <a:r>
              <a:rPr lang="it-IT" sz="1400" dirty="0" err="1">
                <a:latin typeface="+mj-lt"/>
              </a:rPr>
              <a:t>fig</a:t>
            </a:r>
            <a:r>
              <a:rPr lang="it-IT" sz="1400" dirty="0">
                <a:latin typeface="+mj-lt"/>
              </a:rPr>
              <a:t>). Questo misura la connettività fisica tra le patch e un tasso più elevato indica che le patch sono fisicamente più connesse, in altre parole, il panorama di Tabriz è diventato sempre più frammentato.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i="1" dirty="0">
                <a:latin typeface="+mj-lt"/>
              </a:rPr>
              <a:t>Fase 3. </a:t>
            </a:r>
            <a:r>
              <a:rPr lang="it-IT" sz="1400" dirty="0">
                <a:latin typeface="+mj-lt"/>
              </a:rPr>
              <a:t>Sulla base dei risultati si possono identificare tre tipi di spazio ecologico nella città di Tabriz: 1) terreni agricoli e giardini che si trovano principalmente nella parte occidentale della città, 2) sentieri e foreste urbane situate nella periferia (nord e parte sud) e 3) spazi verdi e parchi sparsi in tutta la città. Questi spazi ecologici con corsi d’acqua urbani sono certamente una parte importante del mosaico del paesaggio di Tabriz e la pianificazione urbana dovrebbe facilitarne il mantenimento o il miglioramento.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14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E30B10CD-3E70-1E84-D157-F40C33756C6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911172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Costruzione dell’intervento</a:t>
            </a:r>
          </a:p>
          <a:p>
            <a:endParaRPr lang="it-IT" sz="14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i="1" dirty="0">
                <a:latin typeface="+mj-lt"/>
              </a:rPr>
              <a:t>Fase 4. </a:t>
            </a:r>
            <a:r>
              <a:rPr lang="it-IT" sz="1400" dirty="0">
                <a:latin typeface="+mj-lt"/>
              </a:rPr>
              <a:t>Analizzando i risultati dell'analisi degli indici di connettività nelle sezioni precedenti (IIC e Coesione) e utilizzando le immagini di Google Earth, sono state identificate le porzioni più significative di spazi verdi (core patch) (</a:t>
            </a:r>
            <a:r>
              <a:rPr lang="it-IT" sz="1400" dirty="0" err="1">
                <a:latin typeface="+mj-lt"/>
              </a:rPr>
              <a:t>fig</a:t>
            </a:r>
            <a:r>
              <a:rPr lang="it-IT" sz="1400" dirty="0">
                <a:latin typeface="+mj-lt"/>
              </a:rPr>
              <a:t>).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dirty="0">
                <a:latin typeface="+mj-lt"/>
              </a:rPr>
              <a:t>La maggior parte dei corridoi creati sono disegnati come una cintura verde attorno alla città, la cui ragione principale è la posizione geografica dei principali habitat situati in periferia.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dirty="0">
                <a:latin typeface="+mj-lt"/>
              </a:rPr>
              <a:t>Anche la parte centrale della città è altamente resiliente e non è possibile creare corridoi ecologici in questa zona.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93EEE04-A997-321C-3AF2-27408F8F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89" y="3012141"/>
            <a:ext cx="5324677" cy="34707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CA0974-887C-D8F0-B936-A2942A994E2F}"/>
              </a:ext>
            </a:extLst>
          </p:cNvPr>
          <p:cNvSpPr txBox="1"/>
          <p:nvPr/>
        </p:nvSpPr>
        <p:spPr>
          <a:xfrm>
            <a:off x="699247" y="3084433"/>
            <a:ext cx="38619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dirty="0">
                <a:latin typeface="+mj-lt"/>
              </a:rPr>
              <a:t>Tuttavia, sviluppando le reti di corridoi tra gli spazi verdi rimanenti e l’uso di potenziali strutture in città combinando decisioni efficaci, possiamo promuovere la connettività ecologica di questi spazi prevenendo al contempo la distruzione degli spazi ecologici.</a:t>
            </a:r>
          </a:p>
        </p:txBody>
      </p:sp>
    </p:spTree>
    <p:extLst>
      <p:ext uri="{BB962C8B-B14F-4D97-AF65-F5344CB8AC3E}">
        <p14:creationId xmlns:p14="http://schemas.microsoft.com/office/powerpoint/2010/main" val="106467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FEC26C7-54DD-06A2-70BF-C9216F66B08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DD22A-1C46-EF46-ADA8-C5626D8C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312" y="7000424"/>
            <a:ext cx="282684" cy="402483"/>
          </a:xfrm>
        </p:spPr>
        <p:txBody>
          <a:bodyPr/>
          <a:lstStyle/>
          <a:p>
            <a:fld id="{71B9B815-0FD5-DA4D-B129-A5DD4C4E6467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7301F-39E8-05FB-15BE-E767DA13CC52}"/>
              </a:ext>
            </a:extLst>
          </p:cNvPr>
          <p:cNvSpPr txBox="1"/>
          <p:nvPr/>
        </p:nvSpPr>
        <p:spPr>
          <a:xfrm>
            <a:off x="699247" y="677732"/>
            <a:ext cx="9111727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Elementi negoziabili</a:t>
            </a:r>
          </a:p>
          <a:p>
            <a:endParaRPr lang="it-IT" sz="13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1400" dirty="0">
                <a:latin typeface="+mj-lt"/>
              </a:rPr>
              <a:t>La ricerca risulta mancante, secondo anche gli stessi ricercatori, di una valutazione più approfondita degli aspetti economici e sociali al fine di valutare e progettare reti ecologiche più realistiche e razionali.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EBEB16-B3B4-0B4B-B35C-E77305C437A9}"/>
              </a:ext>
            </a:extLst>
          </p:cNvPr>
          <p:cNvSpPr txBox="1"/>
          <p:nvPr/>
        </p:nvSpPr>
        <p:spPr>
          <a:xfrm>
            <a:off x="699246" y="2829949"/>
            <a:ext cx="911172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Riferimenti per approfondire e fonti</a:t>
            </a:r>
          </a:p>
          <a:p>
            <a:endParaRPr lang="it-IT" sz="1300" dirty="0">
              <a:latin typeface="+mj-lt"/>
            </a:endParaRPr>
          </a:p>
          <a:p>
            <a:pPr algn="just"/>
            <a:r>
              <a:rPr lang="it-IT" sz="1400" dirty="0">
                <a:latin typeface="+mj-lt"/>
              </a:rPr>
              <a:t>https://www.frontiersin.org/articles/10.3389/fenvs.2022.969266/full</a:t>
            </a:r>
          </a:p>
          <a:p>
            <a:pPr algn="just"/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469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850</Words>
  <Application>Microsoft Office PowerPoint</Application>
  <PresentationFormat>Personalizzato</PresentationFormat>
  <Paragraphs>63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IBM Plex Sans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Pierantoni ILENIA</cp:lastModifiedBy>
  <cp:revision>43</cp:revision>
  <dcterms:created xsi:type="dcterms:W3CDTF">2022-03-01T07:52:26Z</dcterms:created>
  <dcterms:modified xsi:type="dcterms:W3CDTF">2023-09-29T09:39:31Z</dcterms:modified>
</cp:coreProperties>
</file>